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64" r:id="rId3"/>
    <p:sldId id="270" r:id="rId4"/>
    <p:sldId id="269" r:id="rId5"/>
    <p:sldId id="279" r:id="rId6"/>
    <p:sldId id="274" r:id="rId7"/>
    <p:sldId id="257" r:id="rId8"/>
    <p:sldId id="278" r:id="rId9"/>
    <p:sldId id="276" r:id="rId10"/>
    <p:sldId id="258" r:id="rId11"/>
    <p:sldId id="271" r:id="rId12"/>
    <p:sldId id="282" r:id="rId13"/>
    <p:sldId id="262" r:id="rId14"/>
    <p:sldId id="261" r:id="rId15"/>
    <p:sldId id="267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BA09A-F0BC-4183-9D3A-7FFA3E35779B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7A4B-DFFD-424C-BE78-B6BC3C1C58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A2F05-E4A5-46A4-81DD-C0326724D37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A2F05-E4A5-46A4-81DD-C0326724D37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A2F05-E4A5-46A4-81DD-C0326724D37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C61CC46-A51C-4A1B-86E5-B8182B6F43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3223"/>
            <a:ext cx="8763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St. Johns River Water Management District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43000" y="1524000"/>
            <a:ext cx="7772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C46-A51C-4A1B-86E5-B8182B6F4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C46-A51C-4A1B-86E5-B8182B6F4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4648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1CC46-A51C-4A1B-86E5-B8182B6F4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B1FCA4-F3C2-46D5-997C-E8B1A6B0A97B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C46-A51C-4A1B-86E5-B8182B6F4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EB8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i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61CC46-A51C-4A1B-86E5-B8182B6F43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223"/>
            <a:ext cx="8763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St. Johns River Water Management District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1FC60"/>
          </a:solidFill>
          <a:effectLst>
            <a:glow rad="63500">
              <a:schemeClr val="tx1">
                <a:lumMod val="65000"/>
                <a:lumOff val="3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ts val="500"/>
        </a:spcBef>
        <a:buClr>
          <a:srgbClr val="F1FC60"/>
        </a:buClr>
        <a:buFont typeface="Arial" pitchFamily="34" charset="0"/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569913" indent="-336550" algn="l" defTabSz="914400" rtl="0" eaLnBrk="1" latinLnBrk="0" hangingPunct="1">
        <a:spcBef>
          <a:spcPts val="500"/>
        </a:spcBef>
        <a:buClr>
          <a:srgbClr val="F1FC60"/>
        </a:buClr>
        <a:buFont typeface="Arial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801688" indent="-231775" algn="l" defTabSz="914400" rtl="0" eaLnBrk="1" latinLnBrk="0" hangingPunct="1">
        <a:spcBef>
          <a:spcPts val="500"/>
        </a:spcBef>
        <a:buClr>
          <a:srgbClr val="F1FC60"/>
        </a:buClr>
        <a:buFont typeface="Courier New" pitchFamily="49" charset="0"/>
        <a:buChar char="o"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147763" indent="-233363" algn="l" defTabSz="914400" rtl="0" eaLnBrk="1" latinLnBrk="0" hangingPunct="1">
        <a:spcBef>
          <a:spcPts val="500"/>
        </a:spcBef>
        <a:buClr>
          <a:srgbClr val="F1FC60"/>
        </a:buClr>
        <a:buFont typeface="Wingdings" pitchFamily="2" charset="2"/>
        <a:buChar char="§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1484313" indent="-225425" algn="l" defTabSz="914400" rtl="0" eaLnBrk="1" latinLnBrk="0" hangingPunct="1">
        <a:spcBef>
          <a:spcPts val="500"/>
        </a:spcBef>
        <a:buClr>
          <a:srgbClr val="F1FC60"/>
        </a:buClr>
        <a:buFont typeface="Wingdings" pitchFamily="2" charset="2"/>
        <a:buChar char="Ø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ypress background2.jpg"/>
          <p:cNvPicPr>
            <a:picLocks noChangeAspect="1"/>
          </p:cNvPicPr>
          <p:nvPr/>
        </p:nvPicPr>
        <p:blipFill>
          <a:blip r:embed="rId3" cstate="print"/>
          <a:srcRect l="11114"/>
          <a:stretch>
            <a:fillRect/>
          </a:stretch>
        </p:blipFill>
        <p:spPr>
          <a:xfrm>
            <a:off x="0" y="0"/>
            <a:ext cx="914155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St. Johns River Water Management District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800" y="2438400"/>
            <a:ext cx="9144000" cy="1077218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Hydrologic Modeling in 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Orange Creek Basin</a:t>
            </a:r>
            <a:endParaRPr 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90734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Dale Smith, P.E.</a:t>
            </a:r>
          </a:p>
          <a:p>
            <a:pPr algn="ctr"/>
            <a:r>
              <a:rPr lang="en-US" sz="3200" dirty="0" smtClean="0"/>
              <a:t>Bureau of Engineering &amp; Hydro - Sciences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66825"/>
            <a:ext cx="75247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Orange Lake  vs. Aquifer Water Levels  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78356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Lake  Sinkhole Complex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Models Developed in the Orange Creek Basin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1997 SSARR Model for Alternative Analysis of Lake Levels</a:t>
            </a:r>
          </a:p>
          <a:p>
            <a:pPr marL="230188" indent="-230188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2006 Spread sheet models for PLRGs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HSPF Model for TMDLs</a:t>
            </a:r>
          </a:p>
          <a:p>
            <a:pPr marL="230188" indent="-230188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HSPF Model  for the Water Supply Impact Study</a:t>
            </a:r>
          </a:p>
          <a:p>
            <a:pPr marL="230188" indent="-230188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2014  HSPF model of </a:t>
            </a:r>
            <a:r>
              <a:rPr lang="en-US" sz="2400" dirty="0" err="1" smtClean="0">
                <a:solidFill>
                  <a:schemeClr val="bg1"/>
                </a:solidFill>
              </a:rPr>
              <a:t>Lockloosa</a:t>
            </a:r>
            <a:r>
              <a:rPr lang="en-US" sz="2400" dirty="0" smtClean="0">
                <a:solidFill>
                  <a:schemeClr val="bg1"/>
                </a:solidFill>
              </a:rPr>
              <a:t> Lake for TMDL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ntent Placeholder 5" descr="Surface water stations updat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708" y="609600"/>
            <a:ext cx="5120691" cy="6406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09600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Inputs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Precipitation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Evaporation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Discharge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Stages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Watershed  delineations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Land use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Discharge/ Recharge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5146718" cy="62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72200" y="533401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Creek Basin Groundwater Recharge Zones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b="13880"/>
          <a:stretch>
            <a:fillRect/>
          </a:stretch>
        </p:blipFill>
        <p:spPr bwMode="auto">
          <a:xfrm>
            <a:off x="1066800" y="2209800"/>
            <a:ext cx="4038600" cy="254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4038600" cy="4525963"/>
          </a:xfrm>
        </p:spPr>
        <p:txBody>
          <a:bodyPr/>
          <a:lstStyle/>
          <a:p>
            <a:r>
              <a:rPr lang="en-US" dirty="0" smtClean="0"/>
              <a:t>Conceptually,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Practically, in HSPF model a Special Action module written to model </a:t>
            </a:r>
            <a:r>
              <a:rPr lang="en-US" i="1" dirty="0" smtClean="0"/>
              <a:t>L</a:t>
            </a:r>
            <a:r>
              <a:rPr lang="en-US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752201"/>
            <a:ext cx="1800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Motz et al. (2001)</a:t>
            </a:r>
            <a:endParaRPr lang="en-US" sz="1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91200" y="2609144"/>
          <a:ext cx="1295400" cy="743656"/>
        </p:xfrm>
        <a:graphic>
          <a:graphicData uri="http://schemas.openxmlformats.org/presentationml/2006/ole">
            <p:oleObj spid="_x0000_s3074" name="Equation" r:id="rId5" imgW="685800" imgH="393480" progId="Equation.3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90600" y="5257800"/>
          <a:ext cx="3970420" cy="457200"/>
        </p:xfrm>
        <a:graphic>
          <a:graphicData uri="http://schemas.openxmlformats.org/presentationml/2006/ole">
            <p:oleObj spid="_x0000_s3075" name="Equation" r:id="rId6" imgW="209520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5229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Vertical Leakage (L)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Lake and Underlying Aquifer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7362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685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Lake Model Calibration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Orange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828800"/>
            <a:ext cx="8077200" cy="3616569"/>
          </a:xfrm>
        </p:spPr>
      </p:pic>
      <p:grpSp>
        <p:nvGrpSpPr>
          <p:cNvPr id="3" name="Group 6"/>
          <p:cNvGrpSpPr/>
          <p:nvPr/>
        </p:nvGrpSpPr>
        <p:grpSpPr>
          <a:xfrm>
            <a:off x="2133600" y="5410200"/>
            <a:ext cx="5593395" cy="381000"/>
            <a:chOff x="2057400" y="978932"/>
            <a:chExt cx="5593395" cy="381000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990600"/>
              <a:ext cx="772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Inflow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978932"/>
              <a:ext cx="945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Outflow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0" y="685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Lake Water Budget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OCB thumb.jpg"/>
          <p:cNvPicPr>
            <a:picLocks noChangeAspect="1"/>
          </p:cNvPicPr>
          <p:nvPr/>
        </p:nvPicPr>
        <p:blipFill>
          <a:blip r:embed="rId2" cstate="print"/>
          <a:srcRect l="23529" t="6364" r="11765" b="17273"/>
          <a:stretch>
            <a:fillRect/>
          </a:stretch>
        </p:blipFill>
        <p:spPr>
          <a:xfrm>
            <a:off x="5105400" y="685800"/>
            <a:ext cx="3927933" cy="5998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4191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Creek Basin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Covers 600 Square Miles</a:t>
            </a:r>
          </a:p>
          <a:p>
            <a:pPr marL="631825" lvl="1" indent="-174625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282 Square Miles contribute to Orange Lake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Man-made Alterations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Railroad Trestle 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 301 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Newnans Lake  Weir 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Prairie Creek Water Control Structure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Orange </a:t>
            </a:r>
            <a:r>
              <a:rPr lang="en-US" sz="2400" dirty="0" smtClean="0">
                <a:solidFill>
                  <a:schemeClr val="bg1"/>
                </a:solidFill>
              </a:rPr>
              <a:t>Creek Weir 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Lochloosa Lake Outlet 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Sinkhole Intervention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510149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457200" y="304800"/>
            <a:ext cx="5153025" cy="2486799"/>
            <a:chOff x="533400" y="304800"/>
            <a:chExt cx="5153025" cy="2486799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2514600"/>
              <a:ext cx="1634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Source:  Schiffer (1998)</a:t>
              </a:r>
              <a:endParaRPr lang="en-US" sz="1200" dirty="0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b="24537"/>
            <a:stretch>
              <a:fillRect/>
            </a:stretch>
          </p:blipFill>
          <p:spPr bwMode="auto">
            <a:xfrm>
              <a:off x="533400" y="304800"/>
              <a:ext cx="5153025" cy="224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 b="25263"/>
          <a:stretch>
            <a:fillRect/>
          </a:stretch>
        </p:blipFill>
        <p:spPr bwMode="auto">
          <a:xfrm>
            <a:off x="2209800" y="2362200"/>
            <a:ext cx="5105400" cy="21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 b="23762"/>
          <a:stretch>
            <a:fillRect/>
          </a:stretch>
        </p:blipFill>
        <p:spPr bwMode="auto">
          <a:xfrm>
            <a:off x="3810000" y="4429115"/>
            <a:ext cx="5057775" cy="220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6115" y="4800600"/>
            <a:ext cx="29404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Formation of Florida Lakes</a:t>
            </a:r>
            <a:endParaRPr lang="en-US" sz="2000" dirty="0"/>
          </a:p>
        </p:txBody>
      </p:sp>
      <p:grpSp>
        <p:nvGrpSpPr>
          <p:cNvPr id="3" name="Group 24"/>
          <p:cNvGrpSpPr/>
          <p:nvPr/>
        </p:nvGrpSpPr>
        <p:grpSpPr>
          <a:xfrm>
            <a:off x="5368978" y="1066800"/>
            <a:ext cx="2459239" cy="948154"/>
            <a:chOff x="5368978" y="1066800"/>
            <a:chExt cx="2459239" cy="948154"/>
          </a:xfrm>
          <a:solidFill>
            <a:schemeClr val="bg1"/>
          </a:solidFill>
        </p:grpSpPr>
        <p:sp>
          <p:nvSpPr>
            <p:cNvPr id="13" name="TextBox 12"/>
            <p:cNvSpPr txBox="1"/>
            <p:nvPr/>
          </p:nvSpPr>
          <p:spPr>
            <a:xfrm>
              <a:off x="6324600" y="1066800"/>
              <a:ext cx="148277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Surficial aquifer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1371600"/>
              <a:ext cx="135203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Confining unit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1676400"/>
              <a:ext cx="150361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Floridan aquifer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>
              <a:stCxn id="13" idx="1"/>
            </p:cNvCxnSpPr>
            <p:nvPr/>
          </p:nvCxnSpPr>
          <p:spPr>
            <a:xfrm rot="10800000" flipV="1">
              <a:off x="5368978" y="1236076"/>
              <a:ext cx="955622" cy="135523"/>
            </a:xfrm>
            <a:prstGeom prst="straightConnector1">
              <a:avLst/>
            </a:prstGeom>
            <a:grpFill/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5410200" y="1540877"/>
              <a:ext cx="914400" cy="29304"/>
            </a:xfrm>
            <a:prstGeom prst="straightConnector1">
              <a:avLst/>
            </a:prstGeom>
            <a:grpFill/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1"/>
            </p:cNvCxnSpPr>
            <p:nvPr/>
          </p:nvCxnSpPr>
          <p:spPr>
            <a:xfrm flipH="1">
              <a:off x="5410200" y="1845677"/>
              <a:ext cx="914400" cy="59323"/>
            </a:xfrm>
            <a:prstGeom prst="straightConnector1">
              <a:avLst/>
            </a:prstGeom>
            <a:grpFill/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 Model 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watershed has plenty of data that can be used to provide linkages to past events.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Data alone will not help predict changes in a watershed.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Models are need to generate data necessary to analyze scenarios.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041" y="533401"/>
            <a:ext cx="4937759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4866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Orange Lake Water Levels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524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Orange Lake Water Levels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3144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"/>
            <a:ext cx="54762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50"/>
            <a:ext cx="76581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Rainfall Patterns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F2ABC27326A448A42E85F00A76E1D" ma:contentTypeVersion="7" ma:contentTypeDescription="Create a new document." ma:contentTypeScope="" ma:versionID="a67e962c56afc214880daa56007f9b1c">
  <xsd:schema xmlns:xsd="http://www.w3.org/2001/XMLSchema" xmlns:xs="http://www.w3.org/2001/XMLSchema" xmlns:p="http://schemas.microsoft.com/office/2006/metadata/properties" xmlns:ns2="189941dd-4eac-487f-8c04-5cc8b2dea914" targetNamespace="http://schemas.microsoft.com/office/2006/metadata/properties" ma:root="true" ma:fieldsID="fea895da35ae77f43f7b9e56d708101d" ns2:_="">
    <xsd:import namespace="189941dd-4eac-487f-8c04-5cc8b2dea914"/>
    <xsd:element name="properties">
      <xsd:complexType>
        <xsd:sequence>
          <xsd:element name="documentManagement">
            <xsd:complexType>
              <xsd:all>
                <xsd:element ref="ns2:Public_x0020_Viewing"/>
                <xsd:element ref="ns2:Dat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941dd-4eac-487f-8c04-5cc8b2dea914" elementFormDefault="qualified">
    <xsd:import namespace="http://schemas.microsoft.com/office/2006/documentManagement/types"/>
    <xsd:import namespace="http://schemas.microsoft.com/office/infopath/2007/PartnerControls"/>
    <xsd:element name="Public_x0020_Viewing" ma:index="4" ma:displayName="Ready for public viewing?" ma:default="No" ma:format="RadioButtons" ma:internalName="Public_x0020_Viewing" ma:readOnly="false">
      <xsd:simpleType>
        <xsd:restriction base="dms:Choice">
          <xsd:enumeration value="Yes"/>
          <xsd:enumeration value="No"/>
        </xsd:restriction>
      </xsd:simpleType>
    </xsd:element>
    <xsd:element name="Date" ma:index="5" nillable="true" ma:displayName="Document Date" ma:format="DateOnly" ma:internalName="Date" ma:readOnly="false">
      <xsd:simpleType>
        <xsd:restriction base="dms:DateTime"/>
      </xsd:simpleType>
    </xsd:element>
    <xsd:element name="Topic" ma:index="6" nillable="true" ma:displayName="Topic" ma:default="2015 Community Conversations" ma:format="Dropdown" ma:internalName="Topic" ma:readOnly="false">
      <xsd:simpleType>
        <xsd:restriction base="dms:Choice">
          <xsd:enumeration value="Orange Creek Basin"/>
          <xsd:enumeration value="MFL"/>
          <xsd:enumeration value="Fertilizer"/>
          <xsd:enumeration value="OSTDS"/>
          <xsd:enumeration value="Other"/>
          <xsd:enumeration value="Plum Creek"/>
          <xsd:enumeration value="Numeric Nutrient Criteria"/>
          <xsd:enumeration value="Cabot  Koppers"/>
          <xsd:enumeration value="Wetlands"/>
          <xsd:enumeration value="Geoengineering"/>
          <xsd:enumeration value="Air Pollution"/>
          <xsd:enumeration value="Adena"/>
          <xsd:enumeration value="EPAC Report - EPD Evaluation"/>
          <xsd:enumeration value="Nitrates"/>
          <xsd:enumeration value="Biomass"/>
          <xsd:enumeration value="2015 Community Conversations"/>
          <xsd:enumeration value="2018 Community Conversation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89941dd-4eac-487f-8c04-5cc8b2dea914">2015-09-03T04:00:00+00:00</Date>
    <Topic xmlns="189941dd-4eac-487f-8c04-5cc8b2dea914">Orange Creek Basin</Topic>
    <Public_x0020_Viewing xmlns="189941dd-4eac-487f-8c04-5cc8b2dea914">Yes</Public_x0020_Viewing>
  </documentManagement>
</p:properties>
</file>

<file path=customXml/itemProps1.xml><?xml version="1.0" encoding="utf-8"?>
<ds:datastoreItem xmlns:ds="http://schemas.openxmlformats.org/officeDocument/2006/customXml" ds:itemID="{E266265C-2C8B-4F60-AA61-DCB18A59B576}"/>
</file>

<file path=customXml/itemProps2.xml><?xml version="1.0" encoding="utf-8"?>
<ds:datastoreItem xmlns:ds="http://schemas.openxmlformats.org/officeDocument/2006/customXml" ds:itemID="{DE8239F6-2D36-4FFA-8E39-CDCDE3347A8B}"/>
</file>

<file path=customXml/itemProps3.xml><?xml version="1.0" encoding="utf-8"?>
<ds:datastoreItem xmlns:ds="http://schemas.openxmlformats.org/officeDocument/2006/customXml" ds:itemID="{7309A512-F89D-4BF1-A125-7B0D89DA8C96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728</TotalTime>
  <Words>256</Words>
  <Application>Microsoft Office PowerPoint</Application>
  <PresentationFormat>On-screen Show (4:3)</PresentationFormat>
  <Paragraphs>73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Theme1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DRS</dc:creator>
  <cp:lastModifiedBy>drsmith</cp:lastModifiedBy>
  <cp:revision>68</cp:revision>
  <dcterms:created xsi:type="dcterms:W3CDTF">2015-07-31T15:40:50Z</dcterms:created>
  <dcterms:modified xsi:type="dcterms:W3CDTF">2015-08-04T12:58:44Z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0x0101000B6F2ABC27326A448A42E85F00A76E1D</vt:lpwstr>
  </property>
  <property fmtid="{D5CDD505-2E9C-101B-9397-08002B2CF9AE}" pid="3" name="Order">
    <vt:r8>28100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